
<file path=[Content_Types].xml><?xml version="1.0" encoding="utf-8"?>
<Types xmlns="http://schemas.openxmlformats.org/package/2006/content-types">
  <Default Extension="png" ContentType="image/png"/>
  <Default Extension="MOV" ContentType="vide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840EB-70E2-7748-952F-F45134A9675D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30773-929D-3D45-A105-0CB21A3004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175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44F79-F5BD-454F-AB1E-BFBF97353D66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9C944-3092-7043-BF0B-6D688E1E27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220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AB920-B863-3841-8124-F82A283D5ECC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07D12-4FE3-0341-9705-BD3C9C19B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537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F7F8E-4E14-0E41-AD0F-4F285D94ADB6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035F3-F494-6F46-B8D8-EFF5215D8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774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65C47-7FAB-AB4D-8D9E-101E96513F4D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7BFED-105B-814C-84D2-F67444D87B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617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5B273-A40A-3A43-B673-CDF2FC802CDC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30883-C0ED-F845-93B9-53A5FCD283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105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AFCD4-BB6F-6049-B37D-F738137B6F1B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4D3A1-FB1C-5941-AA2E-A252E349B5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983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4696D-EE58-0044-94BA-D836D1564FB7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CD7AD-13D5-974B-8FED-5700D9E923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294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7678D-0EA0-584E-80EC-4490E4761CE7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2DB6A-AA6C-7D44-BC55-9E9F076017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88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1A4EA-2487-1E4E-B9D5-31A9D1CA3621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AD7CD-FE53-B54A-BAAD-D0BDD137C1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053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A08E4-BEDF-474A-95B8-475A3FD88BDA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5BCF8-722A-B54A-AE83-42D4D2D59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147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00000">
              <a:srgbClr val="0047FF"/>
            </a:gs>
            <a:gs pos="100000">
              <a:srgbClr val="000082"/>
            </a:gs>
            <a:gs pos="100000">
              <a:srgbClr val="0047FF"/>
            </a:gs>
            <a:gs pos="37000">
              <a:srgbClr val="000082"/>
            </a:gs>
            <a:gs pos="59000">
              <a:schemeClr val="tx2">
                <a:lumMod val="60000"/>
                <a:lumOff val="40000"/>
              </a:schemeClr>
            </a:gs>
            <a:gs pos="38000">
              <a:srgbClr val="000082"/>
            </a:gs>
            <a:gs pos="100000">
              <a:srgbClr val="00B0F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cs typeface="+mn-cs"/>
              </a:defRPr>
            </a:lvl1pPr>
          </a:lstStyle>
          <a:p>
            <a:pPr>
              <a:defRPr/>
            </a:pPr>
            <a:fld id="{8EA71E39-9BF9-B142-8E9E-843BD2E2810B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cs typeface="+mn-cs"/>
              </a:defRPr>
            </a:lvl1pPr>
          </a:lstStyle>
          <a:p>
            <a:pPr>
              <a:defRPr/>
            </a:pPr>
            <a:fld id="{39E8DB59-73E7-9347-B45C-93ACB66B32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chemeClr val="bg1"/>
                </a:solidFill>
                <a:latin typeface="Calibri" charset="0"/>
              </a:rPr>
              <a:t>Rube Goldberg: Energy Transformations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098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+mn-ea"/>
                <a:cs typeface="+mn-cs"/>
              </a:rPr>
              <a:t>By: Justin Fehr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+mn-ea"/>
                <a:cs typeface="+mn-cs"/>
              </a:rPr>
              <a:t>Kyle Hughes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+mn-ea"/>
                <a:cs typeface="+mn-cs"/>
              </a:rPr>
              <a:t>Chris </a:t>
            </a:r>
            <a:r>
              <a:rPr lang="en-US" dirty="0" err="1" smtClean="0">
                <a:solidFill>
                  <a:schemeClr val="bg1"/>
                </a:solidFill>
                <a:ea typeface="+mn-ea"/>
                <a:cs typeface="+mn-cs"/>
              </a:rPr>
              <a:t>Kibler</a:t>
            </a:r>
            <a:endParaRPr lang="en-US" dirty="0" smtClean="0">
              <a:solidFill>
                <a:schemeClr val="bg1"/>
              </a:solidFill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+mn-ea"/>
                <a:cs typeface="+mn-cs"/>
              </a:rPr>
              <a:t>Nicole </a:t>
            </a:r>
            <a:r>
              <a:rPr lang="en-US" dirty="0" err="1" smtClean="0">
                <a:solidFill>
                  <a:schemeClr val="bg1"/>
                </a:solidFill>
                <a:ea typeface="+mn-ea"/>
                <a:cs typeface="+mn-cs"/>
              </a:rPr>
              <a:t>Worytko</a:t>
            </a:r>
            <a:endParaRPr lang="en-US" dirty="0">
              <a:solidFill>
                <a:schemeClr val="bg1"/>
              </a:solidFill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chemeClr val="bg1"/>
                </a:solidFill>
                <a:latin typeface="Calibri" charset="0"/>
              </a:rPr>
              <a:t>Yes, it</a:t>
            </a:r>
            <a:r>
              <a:rPr lang="ja-JP" altLang="en-US">
                <a:solidFill>
                  <a:schemeClr val="bg1"/>
                </a:solidFill>
                <a:latin typeface="Calibri" charset="0"/>
              </a:rPr>
              <a:t>’</a:t>
            </a:r>
            <a:r>
              <a:rPr lang="en-US" altLang="ja-JP">
                <a:solidFill>
                  <a:schemeClr val="bg1"/>
                </a:solidFill>
                <a:latin typeface="Calibri" charset="0"/>
              </a:rPr>
              <a:t>s amazing</a:t>
            </a:r>
            <a:endParaRPr lang="en-US">
              <a:solidFill>
                <a:schemeClr val="bg1"/>
              </a:solidFill>
              <a:latin typeface="Calibri" charset="0"/>
            </a:endParaRPr>
          </a:p>
        </p:txBody>
      </p:sp>
      <p:pic>
        <p:nvPicPr>
          <p:cNvPr id="4" name="IMG_0022-1.MO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55625" y="1600200"/>
            <a:ext cx="8034338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1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latin typeface="Calibri" charset="0"/>
              </a:rPr>
              <a:t>Wind </a:t>
            </a:r>
            <a:r>
              <a:rPr lang="en-US" dirty="0">
                <a:solidFill>
                  <a:schemeClr val="bg1"/>
                </a:solidFill>
                <a:latin typeface="Calibri" charset="0"/>
              </a:rPr>
              <a:t>to Kinetic Energy</a:t>
            </a:r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l="-1630" t="-2830" b="-1482"/>
            </a:stretch>
          </a:blipFill>
          <a:extLst/>
        </p:spPr>
        <p:txBody>
          <a:bodyPr/>
          <a:lstStyle/>
          <a:p>
            <a:pPr marL="0" indent="0" eaLnBrk="1" hangingPunct="1">
              <a:buNone/>
              <a:defRPr/>
            </a:pPr>
            <a:endParaRPr lang="en-US" dirty="0">
              <a:noFill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  <a:latin typeface="Calibri" charset="0"/>
              </a:rPr>
              <a:t>Kinetic to Potential</a:t>
            </a:r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l="-1630" t="-1752"/>
            </a:stretch>
          </a:blipFill>
          <a:extLst/>
        </p:spPr>
        <p:txBody>
          <a:bodyPr/>
          <a:lstStyle/>
          <a:p>
            <a:pPr eaLnBrk="1" hangingPunct="1">
              <a:defRPr/>
            </a:pPr>
            <a:r>
              <a:rPr lang="en-US">
                <a:noFill/>
                <a:cs typeface="+mn-cs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  <a:ea typeface="+mj-ea"/>
                <a:cs typeface="+mj-cs"/>
              </a:rPr>
              <a:t>Kinetic </a:t>
            </a:r>
            <a:r>
              <a:rPr lang="en-US" dirty="0" smtClean="0">
                <a:solidFill>
                  <a:schemeClr val="bg1"/>
                </a:solidFill>
                <a:ea typeface="+mj-ea"/>
                <a:cs typeface="+mj-cs"/>
              </a:rPr>
              <a:t>Energy to</a:t>
            </a:r>
            <a:r>
              <a:rPr lang="en-US" dirty="0">
                <a:solidFill>
                  <a:schemeClr val="bg1"/>
                </a:solidFill>
                <a:ea typeface="+mj-ea"/>
                <a:cs typeface="+mj-cs"/>
              </a:rPr>
              <a:t/>
            </a:r>
            <a:br>
              <a:rPr lang="en-US" dirty="0">
                <a:solidFill>
                  <a:schemeClr val="bg1"/>
                </a:solidFill>
                <a:ea typeface="+mj-ea"/>
                <a:cs typeface="+mj-cs"/>
              </a:rPr>
            </a:br>
            <a:r>
              <a:rPr lang="en-US" dirty="0" smtClean="0">
                <a:solidFill>
                  <a:schemeClr val="bg1"/>
                </a:solidFill>
                <a:ea typeface="+mj-ea"/>
                <a:cs typeface="+mj-cs"/>
              </a:rPr>
              <a:t>Liquid Power</a:t>
            </a:r>
            <a:endParaRPr lang="en-US" dirty="0">
              <a:solidFill>
                <a:schemeClr val="bg1"/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l="-1778" t="-3504"/>
            </a:stretch>
          </a:blipFill>
          <a:extLst/>
        </p:spPr>
        <p:txBody>
          <a:bodyPr/>
          <a:lstStyle/>
          <a:p>
            <a:pPr eaLnBrk="1" hangingPunct="1">
              <a:defRPr/>
            </a:pPr>
            <a:r>
              <a:rPr lang="en-US">
                <a:noFill/>
                <a:cs typeface="+mn-cs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chemeClr val="bg1"/>
                </a:solidFill>
                <a:latin typeface="Calibri" charset="0"/>
              </a:rPr>
              <a:t>Liquid to Potential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600" dirty="0" smtClean="0">
                <a:solidFill>
                  <a:schemeClr val="bg1"/>
                </a:solidFill>
                <a:ea typeface="+mn-ea"/>
                <a:cs typeface="+mn-cs"/>
              </a:rPr>
              <a:t>Water falling into half a bottle through a set of cans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600" dirty="0" smtClean="0">
                <a:solidFill>
                  <a:schemeClr val="bg1"/>
                </a:solidFill>
                <a:ea typeface="+mn-ea"/>
                <a:cs typeface="+mn-cs"/>
              </a:rPr>
              <a:t>ma=F -&gt; </a:t>
            </a:r>
            <a:r>
              <a:rPr lang="en-US" sz="3600" dirty="0" err="1" smtClean="0">
                <a:solidFill>
                  <a:schemeClr val="bg1"/>
                </a:solidFill>
                <a:ea typeface="+mn-ea"/>
                <a:cs typeface="+mn-cs"/>
              </a:rPr>
              <a:t>Fd</a:t>
            </a:r>
            <a:r>
              <a:rPr lang="en-US" sz="3600" dirty="0" smtClean="0">
                <a:solidFill>
                  <a:schemeClr val="bg1"/>
                </a:solidFill>
                <a:ea typeface="+mn-ea"/>
                <a:cs typeface="+mn-cs"/>
              </a:rPr>
              <a:t>=W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3600" dirty="0" smtClean="0">
                <a:solidFill>
                  <a:schemeClr val="bg1"/>
                </a:solidFill>
                <a:ea typeface="+mn-ea"/>
              </a:rPr>
              <a:t>3.19J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600" dirty="0" smtClean="0">
                <a:solidFill>
                  <a:schemeClr val="bg1"/>
                </a:solidFill>
                <a:ea typeface="+mn-ea"/>
                <a:cs typeface="+mn-cs"/>
              </a:rPr>
              <a:t>PE=</a:t>
            </a:r>
            <a:r>
              <a:rPr lang="en-US" sz="3600" dirty="0" err="1" smtClean="0">
                <a:solidFill>
                  <a:schemeClr val="bg1"/>
                </a:solidFill>
                <a:ea typeface="+mn-ea"/>
                <a:cs typeface="+mn-cs"/>
              </a:rPr>
              <a:t>mgh</a:t>
            </a:r>
            <a:endParaRPr lang="en-US" sz="3600" dirty="0" smtClean="0">
              <a:solidFill>
                <a:schemeClr val="bg1"/>
              </a:solidFill>
              <a:ea typeface="+mn-ea"/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3600" dirty="0" smtClean="0">
                <a:solidFill>
                  <a:schemeClr val="bg1"/>
                </a:solidFill>
                <a:ea typeface="+mn-ea"/>
              </a:rPr>
              <a:t>2.76J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600" dirty="0" smtClean="0">
                <a:solidFill>
                  <a:schemeClr val="bg1"/>
                </a:solidFill>
                <a:ea typeface="+mn-ea"/>
                <a:cs typeface="+mn-cs"/>
              </a:rPr>
              <a:t>Efficiency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solidFill>
                  <a:schemeClr val="bg1"/>
                </a:solidFill>
                <a:ea typeface="+mn-ea"/>
              </a:rPr>
              <a:t>83.46%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chemeClr val="bg1"/>
                </a:solidFill>
                <a:latin typeface="Calibri" charset="0"/>
              </a:rPr>
              <a:t>Potential to Kinetic</a:t>
            </a:r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l="-1630" t="-1752"/>
            </a:stretch>
          </a:blipFill>
          <a:extLst/>
        </p:spPr>
        <p:txBody>
          <a:bodyPr/>
          <a:lstStyle/>
          <a:p>
            <a:pPr eaLnBrk="1" hangingPunct="1">
              <a:defRPr/>
            </a:pPr>
            <a:r>
              <a:rPr lang="en-US">
                <a:noFill/>
                <a:cs typeface="+mn-cs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chemeClr val="bg1"/>
                </a:solidFill>
                <a:latin typeface="Calibri" charset="0"/>
              </a:rPr>
              <a:t>Total Efficiency</a:t>
            </a:r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l="-1630" t="-1617"/>
            </a:stretch>
          </a:blipFill>
          <a:extLst/>
        </p:spPr>
        <p:txBody>
          <a:bodyPr/>
          <a:lstStyle/>
          <a:p>
            <a:pPr eaLnBrk="1" hangingPunct="1">
              <a:defRPr/>
            </a:pPr>
            <a:r>
              <a:rPr lang="en-US">
                <a:noFill/>
                <a:cs typeface="+mn-cs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chemeClr val="bg1"/>
                </a:solidFill>
                <a:latin typeface="Calibri" charset="0"/>
              </a:rPr>
              <a:t>Citations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>
                <a:solidFill>
                  <a:schemeClr val="bg1"/>
                </a:solidFill>
                <a:latin typeface="Calibri" charset="0"/>
              </a:rPr>
              <a:t>http://zonalandeducation.com/mstm/physics/mechanics/energy/gravitationalPotentialEnergy/gravitationalPotentialEnergy.html</a:t>
            </a:r>
          </a:p>
          <a:p>
            <a:pPr eaLnBrk="1" hangingPunct="1"/>
            <a:r>
              <a:rPr lang="hu-HU" sz="2400">
                <a:solidFill>
                  <a:schemeClr val="bg1"/>
                </a:solidFill>
                <a:latin typeface="Calibri" charset="0"/>
              </a:rPr>
              <a:t>http://www.educypedia.be/education/physicsenergyhydro.htm</a:t>
            </a:r>
            <a:endParaRPr lang="en-US" sz="2400">
              <a:solidFill>
                <a:schemeClr val="bg1"/>
              </a:solidFill>
              <a:latin typeface="Calibri" charset="0"/>
            </a:endParaRPr>
          </a:p>
          <a:p>
            <a:pPr eaLnBrk="1" hangingPunct="1"/>
            <a:r>
              <a:rPr lang="en-US" sz="2400">
                <a:solidFill>
                  <a:schemeClr val="bg1"/>
                </a:solidFill>
                <a:latin typeface="Calibri" charset="0"/>
              </a:rPr>
              <a:t>http://www.youtube.com/watch?v=HkXE8l5KzK4&amp;feature=fvst</a:t>
            </a:r>
          </a:p>
          <a:p>
            <a:pPr eaLnBrk="1" hangingPunct="1"/>
            <a:r>
              <a:rPr lang="pl-PL" sz="2400">
                <a:solidFill>
                  <a:schemeClr val="bg1"/>
                </a:solidFill>
                <a:latin typeface="Calibri" charset="0"/>
              </a:rPr>
              <a:t>http://www.youtube.com/watch?v=lCYg_gz4fDo</a:t>
            </a:r>
            <a:endParaRPr lang="en-US" sz="2400">
              <a:solidFill>
                <a:schemeClr val="bg1"/>
              </a:solidFill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</TotalTime>
  <Words>72</Words>
  <Application>Microsoft Office PowerPoint</Application>
  <PresentationFormat>On-screen Show (4:3)</PresentationFormat>
  <Paragraphs>28</Paragraphs>
  <Slides>9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Rube Goldberg: Energy Transformations</vt:lpstr>
      <vt:lpstr>Yes, it’s amazing</vt:lpstr>
      <vt:lpstr>Wind to Kinetic Energy</vt:lpstr>
      <vt:lpstr>Kinetic to Potential</vt:lpstr>
      <vt:lpstr>Kinetic Energy to Liquid Power</vt:lpstr>
      <vt:lpstr>Liquid to Potential</vt:lpstr>
      <vt:lpstr>Potential to Kinetic</vt:lpstr>
      <vt:lpstr>Total Efficiency</vt:lpstr>
      <vt:lpstr>Citations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Rube Goldberg: Energy Transformations</dc:title>
  <dc:creator>Kevin James Kibler</dc:creator>
  <cp:lastModifiedBy>100020533</cp:lastModifiedBy>
  <cp:revision>21</cp:revision>
  <dcterms:created xsi:type="dcterms:W3CDTF">2011-03-09T00:24:39Z</dcterms:created>
  <dcterms:modified xsi:type="dcterms:W3CDTF">2011-03-11T13:38:54Z</dcterms:modified>
</cp:coreProperties>
</file>